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fif" ContentType="image/pn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7"/>
  </p:notesMasterIdLst>
  <p:sldIdLst>
    <p:sldId id="256" r:id="rId2"/>
    <p:sldId id="855" r:id="rId3"/>
    <p:sldId id="901" r:id="rId4"/>
    <p:sldId id="902" r:id="rId5"/>
    <p:sldId id="904" r:id="rId6"/>
    <p:sldId id="856" r:id="rId7"/>
    <p:sldId id="893" r:id="rId8"/>
    <p:sldId id="906" r:id="rId9"/>
    <p:sldId id="884" r:id="rId10"/>
    <p:sldId id="888" r:id="rId11"/>
    <p:sldId id="907" r:id="rId12"/>
    <p:sldId id="883" r:id="rId13"/>
    <p:sldId id="889" r:id="rId14"/>
    <p:sldId id="908" r:id="rId15"/>
    <p:sldId id="882" r:id="rId16"/>
    <p:sldId id="894" r:id="rId17"/>
    <p:sldId id="886" r:id="rId18"/>
    <p:sldId id="909" r:id="rId19"/>
    <p:sldId id="891" r:id="rId20"/>
    <p:sldId id="887" r:id="rId21"/>
    <p:sldId id="905" r:id="rId22"/>
    <p:sldId id="910" r:id="rId23"/>
    <p:sldId id="898" r:id="rId24"/>
    <p:sldId id="900" r:id="rId25"/>
    <p:sldId id="912" r:id="rId26"/>
  </p:sldIdLst>
  <p:sldSz cx="18288000" cy="10287000"/>
  <p:notesSz cx="6950075" cy="9236075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nva Sans" panose="020B0604020202020204" charset="0"/>
      <p:regular r:id="rId32"/>
    </p:embeddedFont>
    <p:embeddedFont>
      <p:font typeface="Montserrat Classic" panose="020B0604020202020204" charset="0"/>
      <p:regular r:id="rId33"/>
    </p:embeddedFont>
    <p:embeddedFont>
      <p:font typeface="Montserrat Classic Bold" panose="020B0604020202020204" charset="0"/>
      <p:regular r:id="rId34"/>
    </p:embeddedFont>
    <p:embeddedFont>
      <p:font typeface="Montserrat Semi-Bold" panose="020B0604020202020204" charset="0"/>
      <p:regular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C91F6B-217C-0ADE-184F-E795371C13F8}" name="Jorge Duyos" initials="JD" userId="f13714e6f51127b5" providerId="Windows Live"/>
  <p188:author id="{B448127D-FFA3-D2F1-CE68-165D1E946981}" name="Levi Garcia, Naomi" initials="LGN" userId="S::nlevi@coralgables.com::9e72adcd-6371-4031-a364-40c3b44c7ae8" providerId="AD"/>
  <p188:author id="{8856FCBD-E2BF-8D62-D7BB-F02702146D6B}" name="Pantin, Martha" initials="MP" userId="S::mpantin@coralgables.com::08065373-4154-4384-a5c5-b01051eda2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444"/>
    <a:srgbClr val="FDA715"/>
    <a:srgbClr val="608358"/>
    <a:srgbClr val="F07D07"/>
    <a:srgbClr val="F4D518"/>
    <a:srgbClr val="1D577C"/>
    <a:srgbClr val="43D1A1"/>
    <a:srgbClr val="FFFFFF"/>
    <a:srgbClr val="9F2939"/>
    <a:srgbClr val="40A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3" autoAdjust="0"/>
    <p:restoredTop sz="95033" autoAdjust="0"/>
  </p:normalViewPr>
  <p:slideViewPr>
    <p:cSldViewPr>
      <p:cViewPr varScale="1">
        <p:scale>
          <a:sx n="35" d="100"/>
          <a:sy n="35" d="100"/>
        </p:scale>
        <p:origin x="14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CF9F06C-51F6-4D93-8B88-E5DD4CF3D1EF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8DB7F87-2525-46B3-8D46-59032E138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6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79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B4444"/>
                </a:solidFill>
                <a:latin typeface="Canva Sans" panose="020B0604020202020204" charset="0"/>
              </a:rPr>
              <a:t>The Coral Gables Fire Department is 1 of only 15 Fire Departments in Florida accredited by the Commission on Fire Accreditation International (CFAI) with an ISO Class 1 Rating</a:t>
            </a:r>
          </a:p>
          <a:p>
            <a:endParaRPr lang="en-US" b="1" u="sng" dirty="0">
              <a:solidFill>
                <a:srgbClr val="1B4444"/>
              </a:solidFill>
              <a:latin typeface="Canva Sans" panose="020B060402020202020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5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09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44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10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71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65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11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45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8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49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04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80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78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09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60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6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7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18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4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95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12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67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7F87-2525-46B3-8D46-59032E1387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0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5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www.coralgables.com/annexation" TargetMode="External"/><Relationship Id="rId4" Type="http://schemas.openxmlformats.org/officeDocument/2006/relationships/image" Target="../media/image3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6.png"/><Relationship Id="rId4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5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www.coralgables.com/annexation" TargetMode="External"/><Relationship Id="rId4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608702" y="8750605"/>
            <a:ext cx="1578241" cy="1420416"/>
          </a:xfrm>
          <a:custGeom>
            <a:avLst/>
            <a:gdLst/>
            <a:ahLst/>
            <a:cxnLst/>
            <a:rect l="l" t="t" r="r" b="b"/>
            <a:pathLst>
              <a:path w="1578241" h="1420416">
                <a:moveTo>
                  <a:pt x="0" y="0"/>
                </a:moveTo>
                <a:lnTo>
                  <a:pt x="1578241" y="0"/>
                </a:lnTo>
                <a:lnTo>
                  <a:pt x="1578241" y="1420417"/>
                </a:lnTo>
                <a:lnTo>
                  <a:pt x="0" y="1420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76200" y="1790700"/>
            <a:ext cx="8319977" cy="6028159"/>
            <a:chOff x="-711200" y="-1387683"/>
            <a:chExt cx="11093302" cy="8037547"/>
          </a:xfrm>
        </p:grpSpPr>
        <p:sp>
          <p:nvSpPr>
            <p:cNvPr id="6" name="TextBox 6"/>
            <p:cNvSpPr txBox="1"/>
            <p:nvPr/>
          </p:nvSpPr>
          <p:spPr>
            <a:xfrm>
              <a:off x="-711200" y="-1387683"/>
              <a:ext cx="11093302" cy="33036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820"/>
                </a:lnSpc>
              </a:pPr>
              <a:r>
                <a:rPr lang="en-US" sz="3200" dirty="0">
                  <a:solidFill>
                    <a:srgbClr val="E5E5E5"/>
                  </a:solidFill>
                  <a:latin typeface="Montserrat Classic Bold"/>
                </a:rPr>
                <a:t>Community Meeting for </a:t>
              </a:r>
            </a:p>
            <a:p>
              <a:pPr algn="ctr">
                <a:lnSpc>
                  <a:spcPts val="6820"/>
                </a:lnSpc>
              </a:pPr>
              <a:r>
                <a:rPr lang="en-US" sz="3200">
                  <a:solidFill>
                    <a:srgbClr val="E5E5E5"/>
                  </a:solidFill>
                  <a:latin typeface="Montserrat Classic Bold"/>
                </a:rPr>
                <a:t>Little Gables </a:t>
              </a:r>
              <a:endParaRPr lang="en-US" sz="3200" dirty="0">
                <a:solidFill>
                  <a:srgbClr val="E5E5E5"/>
                </a:solidFill>
                <a:latin typeface="Montserrat Classic Bold"/>
              </a:endParaRPr>
            </a:p>
            <a:p>
              <a:pPr algn="ctr">
                <a:lnSpc>
                  <a:spcPts val="6820"/>
                </a:lnSpc>
              </a:pPr>
              <a:r>
                <a:rPr lang="en-US" sz="3200" dirty="0">
                  <a:solidFill>
                    <a:srgbClr val="E5E5E5"/>
                  </a:solidFill>
                  <a:latin typeface="Montserrat Classic Bold"/>
                </a:rPr>
                <a:t>Proposed Annexation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406400" y="4921185"/>
              <a:ext cx="9448800" cy="17286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E5E5E5"/>
                  </a:solidFill>
                  <a:latin typeface="Montserrat Classic"/>
                </a:rPr>
                <a:t>Jorge Duyos</a:t>
              </a:r>
            </a:p>
            <a:p>
              <a:pPr>
                <a:lnSpc>
                  <a:spcPts val="3499"/>
                </a:lnSpc>
              </a:pPr>
              <a:endParaRPr lang="en-US" sz="2499" dirty="0">
                <a:solidFill>
                  <a:srgbClr val="E5E5E5"/>
                </a:solidFill>
                <a:latin typeface="Montserrat Classic"/>
              </a:endParaRPr>
            </a:p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FDA715"/>
                  </a:solidFill>
                  <a:latin typeface="Montserrat Classic"/>
                </a:rPr>
                <a:t>September 27, 2023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06400" y="4452946"/>
              <a:ext cx="9448800" cy="4572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60"/>
                </a:lnSpc>
              </a:pPr>
              <a:r>
                <a:rPr lang="en-US" sz="2300" dirty="0">
                  <a:solidFill>
                    <a:srgbClr val="FDA715"/>
                  </a:solidFill>
                  <a:latin typeface="Montserrat Semi-Bold"/>
                </a:rPr>
                <a:t>PRESENTED BY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43E472-CECD-3240-2DB6-DC4F909FC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59" y="8618095"/>
            <a:ext cx="1379347" cy="139320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609A548-4293-E03F-A7F2-4B3E62462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0" y="342900"/>
            <a:ext cx="2127049" cy="12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5C368-3A49-9AE2-6246-CD14E7BE4A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343900"/>
            <a:ext cx="1880143" cy="1692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163B88-9AEC-F3C0-97FD-9A6DD6D2B7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6177" y="0"/>
            <a:ext cx="9906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C59DF402-3194-E103-A61C-1B575C245E8B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3CF98-3BF8-9266-2A42-E9D1915F969B}"/>
              </a:ext>
            </a:extLst>
          </p:cNvPr>
          <p:cNvGrpSpPr/>
          <p:nvPr/>
        </p:nvGrpSpPr>
        <p:grpSpPr>
          <a:xfrm>
            <a:off x="0" y="-69670"/>
            <a:ext cx="18288000" cy="2927169"/>
            <a:chOff x="0" y="-69670"/>
            <a:chExt cx="18288000" cy="292716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D2E74DC0-D2AD-73B9-E6E6-84281265A856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EB5EE4D2-6BCA-BA4E-7A09-6FACA5B2755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217EE61D-B19E-95BD-3FF8-59B33A1130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49F5489B-DEE5-64ED-7AFF-B783AE1ECB71}"/>
                </a:ext>
              </a:extLst>
            </p:cNvPr>
            <p:cNvSpPr txBox="1"/>
            <p:nvPr/>
          </p:nvSpPr>
          <p:spPr>
            <a:xfrm>
              <a:off x="1042416" y="1234440"/>
              <a:ext cx="16712184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Fire and Rescue Services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FF21B909-3B83-B90C-170F-2FC51B88A401}"/>
              </a:ext>
            </a:extLst>
          </p:cNvPr>
          <p:cNvSpPr/>
          <p:nvPr/>
        </p:nvSpPr>
        <p:spPr>
          <a:xfrm>
            <a:off x="14859000" y="9486898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483D02C-6461-617B-723C-CD2FED4F181A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10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BABE05E-BF02-9F69-2FCE-D3EED92357A7}"/>
              </a:ext>
            </a:extLst>
          </p:cNvPr>
          <p:cNvSpPr txBox="1"/>
          <p:nvPr/>
        </p:nvSpPr>
        <p:spPr>
          <a:xfrm>
            <a:off x="823289" y="3086100"/>
            <a:ext cx="10378111" cy="5262979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Commission on Fire Accreditation International (CFAI) with an ISO Class 1 Rating </a:t>
            </a:r>
          </a:p>
          <a:p>
            <a:endParaRPr lang="en-US" sz="3600" b="1" u="sng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Average Response Time of 6:12 from time 911 call received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Historically, 95% patient satisfaction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Emergency management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1B4444"/>
              </a:solidFill>
              <a:latin typeface="Canva Sans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B494F0-2937-FA0B-2A65-7D6708A44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2084" y="3066288"/>
            <a:ext cx="690372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8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C59DF402-3194-E103-A61C-1B575C245E8B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3CF98-3BF8-9266-2A42-E9D1915F969B}"/>
              </a:ext>
            </a:extLst>
          </p:cNvPr>
          <p:cNvGrpSpPr/>
          <p:nvPr/>
        </p:nvGrpSpPr>
        <p:grpSpPr>
          <a:xfrm>
            <a:off x="0" y="-69670"/>
            <a:ext cx="18288000" cy="2927169"/>
            <a:chOff x="0" y="-69670"/>
            <a:chExt cx="18288000" cy="292716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D2E74DC0-D2AD-73B9-E6E6-84281265A856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EB5EE4D2-6BCA-BA4E-7A09-6FACA5B2755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217EE61D-B19E-95BD-3FF8-59B33A1130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49F5489B-DEE5-64ED-7AFF-B783AE1ECB71}"/>
                </a:ext>
              </a:extLst>
            </p:cNvPr>
            <p:cNvSpPr txBox="1"/>
            <p:nvPr/>
          </p:nvSpPr>
          <p:spPr>
            <a:xfrm>
              <a:off x="1042416" y="1234440"/>
              <a:ext cx="16712184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Fire and Rescue Services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FF21B909-3B83-B90C-170F-2FC51B88A401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483D02C-6461-617B-723C-CD2FED4F181A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11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BABE05E-BF02-9F69-2FCE-D3EED92357A7}"/>
              </a:ext>
            </a:extLst>
          </p:cNvPr>
          <p:cNvSpPr txBox="1"/>
          <p:nvPr/>
        </p:nvSpPr>
        <p:spPr>
          <a:xfrm>
            <a:off x="685800" y="2860157"/>
            <a:ext cx="10378111" cy="6555641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endParaRPr lang="en-US" b="1" u="sng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City Fire Stations</a:t>
            </a:r>
          </a:p>
          <a:p>
            <a:endParaRPr lang="en-US" sz="2800" b="1" u="sng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914400" lvl="1" indent="-457200">
              <a:buSzPct val="75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Station 1 – 2151 Salzedo St</a:t>
            </a:r>
          </a:p>
          <a:p>
            <a:pPr marL="914400" lvl="1" indent="-457200">
              <a:buSzPct val="75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Station 2 – 525 South Dixie Highway</a:t>
            </a:r>
          </a:p>
          <a:p>
            <a:pPr marL="914400" lvl="1" indent="-457200">
              <a:buSzPct val="75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Station 3 – 11911 Old Cutler Road</a:t>
            </a:r>
          </a:p>
          <a:p>
            <a:pPr marL="914400" lvl="1" indent="-457200">
              <a:buSzPct val="75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Station 4 – 1345 Sunset Drive (breaking ground this year)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145 firefighters (5 additional in FY24, another 5 additional in FY25)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If annexed, Little Gables would have additional resources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6 firefighters for 24/7 coverage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1B4444"/>
              </a:solidFill>
              <a:latin typeface="Canva Sans" panose="020B0604020202020204" charset="0"/>
            </a:endParaRPr>
          </a:p>
          <a:p>
            <a:endParaRPr lang="en-US" b="1" u="sng" dirty="0">
              <a:solidFill>
                <a:srgbClr val="1B4444"/>
              </a:solidFill>
              <a:latin typeface="Canva Sans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4B9ADF-A694-6F17-966E-6AD529F98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6785" y="3153747"/>
            <a:ext cx="655320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7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C59DF402-3194-E103-A61C-1B575C245E8B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3CF98-3BF8-9266-2A42-E9D1915F969B}"/>
              </a:ext>
            </a:extLst>
          </p:cNvPr>
          <p:cNvGrpSpPr/>
          <p:nvPr/>
        </p:nvGrpSpPr>
        <p:grpSpPr>
          <a:xfrm>
            <a:off x="0" y="-69670"/>
            <a:ext cx="18288000" cy="2927169"/>
            <a:chOff x="0" y="-69670"/>
            <a:chExt cx="18288000" cy="292716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D2E74DC0-D2AD-73B9-E6E6-84281265A856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EB5EE4D2-6BCA-BA4E-7A09-6FACA5B2755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217EE61D-B19E-95BD-3FF8-59B33A1130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49F5489B-DEE5-64ED-7AFF-B783AE1ECB71}"/>
                </a:ext>
              </a:extLst>
            </p:cNvPr>
            <p:cNvSpPr txBox="1"/>
            <p:nvPr/>
          </p:nvSpPr>
          <p:spPr>
            <a:xfrm>
              <a:off x="1042416" y="1234440"/>
              <a:ext cx="16712184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Residential Waste Services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FF21B909-3B83-B90C-170F-2FC51B88A401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483D02C-6461-617B-723C-CD2FED4F181A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12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BABE05E-BF02-9F69-2FCE-D3EED92357A7}"/>
              </a:ext>
            </a:extLst>
          </p:cNvPr>
          <p:cNvSpPr txBox="1"/>
          <p:nvPr/>
        </p:nvSpPr>
        <p:spPr>
          <a:xfrm>
            <a:off x="1042417" y="3086100"/>
            <a:ext cx="8177783" cy="8617744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City garbage pick-up at the back or side of house twice a week by fully vetted city employees</a:t>
            </a:r>
          </a:p>
          <a:p>
            <a:endParaRPr lang="en-US" sz="36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City recycling pick-up once a week</a:t>
            </a:r>
          </a:p>
          <a:p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Bulky waste picked up once a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If annexed, Little Gables would have additional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5EB3DD-3B36-55DC-763F-599B00192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0" y="3136983"/>
            <a:ext cx="798576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7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C59DF402-3194-E103-A61C-1B575C245E8B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3CF98-3BF8-9266-2A42-E9D1915F969B}"/>
              </a:ext>
            </a:extLst>
          </p:cNvPr>
          <p:cNvGrpSpPr/>
          <p:nvPr/>
        </p:nvGrpSpPr>
        <p:grpSpPr>
          <a:xfrm>
            <a:off x="0" y="-69670"/>
            <a:ext cx="18288000" cy="2927169"/>
            <a:chOff x="0" y="-69670"/>
            <a:chExt cx="18288000" cy="292716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D2E74DC0-D2AD-73B9-E6E6-84281265A856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EB5EE4D2-6BCA-BA4E-7A09-6FACA5B2755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217EE61D-B19E-95BD-3FF8-59B33A1130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49F5489B-DEE5-64ED-7AFF-B783AE1ECB71}"/>
                </a:ext>
              </a:extLst>
            </p:cNvPr>
            <p:cNvSpPr txBox="1"/>
            <p:nvPr/>
          </p:nvSpPr>
          <p:spPr>
            <a:xfrm>
              <a:off x="1042416" y="1234440"/>
              <a:ext cx="16712184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Community Recreation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FF21B909-3B83-B90C-170F-2FC51B88A401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BABE05E-BF02-9F69-2FCE-D3EED92357A7}"/>
              </a:ext>
            </a:extLst>
          </p:cNvPr>
          <p:cNvSpPr txBox="1"/>
          <p:nvPr/>
        </p:nvSpPr>
        <p:spPr>
          <a:xfrm>
            <a:off x="1042417" y="3086100"/>
            <a:ext cx="10844783" cy="5970865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Commission on Accreditation for Park and Recreation Agencies (CAPRA) accreditation</a:t>
            </a:r>
          </a:p>
          <a:p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Over 60 parks and green spaces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Committed to continuing the development and renovation of neighborhood parks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San Jacinto Park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Goal is to have a park within a 10-minute walk of any residence</a:t>
            </a:r>
          </a:p>
          <a:p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7736968A-CE10-3BFC-1EA4-D998E9AE573D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BF4E6-FCFD-0418-CC4C-FB0C0D9DE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5850" y="3072384"/>
            <a:ext cx="4991100" cy="52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5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C59DF402-3194-E103-A61C-1B575C245E8B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3CF98-3BF8-9266-2A42-E9D1915F969B}"/>
              </a:ext>
            </a:extLst>
          </p:cNvPr>
          <p:cNvGrpSpPr/>
          <p:nvPr/>
        </p:nvGrpSpPr>
        <p:grpSpPr>
          <a:xfrm>
            <a:off x="0" y="-69670"/>
            <a:ext cx="18288000" cy="2927169"/>
            <a:chOff x="0" y="-69670"/>
            <a:chExt cx="18288000" cy="292716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D2E74DC0-D2AD-73B9-E6E6-84281265A856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EB5EE4D2-6BCA-BA4E-7A09-6FACA5B2755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217EE61D-B19E-95BD-3FF8-59B33A1130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49F5489B-DEE5-64ED-7AFF-B783AE1ECB71}"/>
                </a:ext>
              </a:extLst>
            </p:cNvPr>
            <p:cNvSpPr txBox="1"/>
            <p:nvPr/>
          </p:nvSpPr>
          <p:spPr>
            <a:xfrm>
              <a:off x="1042416" y="1234440"/>
              <a:ext cx="16712184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Community Recreation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FF21B909-3B83-B90C-170F-2FC51B88A401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BABE05E-BF02-9F69-2FCE-D3EED92357A7}"/>
              </a:ext>
            </a:extLst>
          </p:cNvPr>
          <p:cNvSpPr txBox="1"/>
          <p:nvPr/>
        </p:nvSpPr>
        <p:spPr>
          <a:xfrm>
            <a:off x="1042416" y="3022146"/>
            <a:ext cx="10844783" cy="7632859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Discounted resident rates and priority access at City recreational facilities</a:t>
            </a:r>
          </a:p>
          <a:p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Biltmore and Granada golf courses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War Memorial Youth Center programs and summer camps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Tennis Center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Venetian Pool 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Adult Activities Center 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Coral Gables Country Club 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UM Athletic Events 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lvl="1"/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  <a:p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7736968A-CE10-3BFC-1EA4-D998E9AE573D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27D17-7E08-E509-0112-86523325D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1751" y="3041958"/>
            <a:ext cx="463296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C59DF402-3194-E103-A61C-1B575C245E8B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3CF98-3BF8-9266-2A42-E9D1915F969B}"/>
              </a:ext>
            </a:extLst>
          </p:cNvPr>
          <p:cNvGrpSpPr/>
          <p:nvPr/>
        </p:nvGrpSpPr>
        <p:grpSpPr>
          <a:xfrm>
            <a:off x="0" y="-69670"/>
            <a:ext cx="18288000" cy="2927169"/>
            <a:chOff x="0" y="-69670"/>
            <a:chExt cx="18288000" cy="292716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D2E74DC0-D2AD-73B9-E6E6-84281265A856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EB5EE4D2-6BCA-BA4E-7A09-6FACA5B2755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217EE61D-B19E-95BD-3FF8-59B33A1130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49F5489B-DEE5-64ED-7AFF-B783AE1ECB71}"/>
                </a:ext>
              </a:extLst>
            </p:cNvPr>
            <p:cNvSpPr txBox="1"/>
            <p:nvPr/>
          </p:nvSpPr>
          <p:spPr>
            <a:xfrm>
              <a:off x="1042416" y="1234440"/>
              <a:ext cx="16712184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Landscape and Infrastructure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FF21B909-3B83-B90C-170F-2FC51B88A401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483D02C-6461-617B-723C-CD2FED4F181A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15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BABE05E-BF02-9F69-2FCE-D3EED92357A7}"/>
              </a:ext>
            </a:extLst>
          </p:cNvPr>
          <p:cNvSpPr txBox="1"/>
          <p:nvPr/>
        </p:nvSpPr>
        <p:spPr>
          <a:xfrm>
            <a:off x="1042417" y="3086100"/>
            <a:ext cx="9168383" cy="7694414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Road resurfacing</a:t>
            </a:r>
          </a:p>
          <a:p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Improved drainage </a:t>
            </a:r>
          </a:p>
          <a:p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Repair of existing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Traffic calming program</a:t>
            </a:r>
          </a:p>
          <a:p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New plantings and regular tree trimming along roads and in parks </a:t>
            </a:r>
          </a:p>
          <a:p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Street lighting program</a:t>
            </a:r>
          </a:p>
          <a:p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Shade and succession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D1341-D7E0-DB83-6D9F-3E504D900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3018824"/>
            <a:ext cx="6781800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6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C59DF402-3194-E103-A61C-1B575C245E8B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3CF98-3BF8-9266-2A42-E9D1915F969B}"/>
              </a:ext>
            </a:extLst>
          </p:cNvPr>
          <p:cNvGrpSpPr/>
          <p:nvPr/>
        </p:nvGrpSpPr>
        <p:grpSpPr>
          <a:xfrm>
            <a:off x="0" y="-69670"/>
            <a:ext cx="18288000" cy="2927169"/>
            <a:chOff x="0" y="-69670"/>
            <a:chExt cx="18288000" cy="292716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D2E74DC0-D2AD-73B9-E6E6-84281265A856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EB5EE4D2-6BCA-BA4E-7A09-6FACA5B2755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217EE61D-B19E-95BD-3FF8-59B33A1130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49F5489B-DEE5-64ED-7AFF-B783AE1ECB71}"/>
                </a:ext>
              </a:extLst>
            </p:cNvPr>
            <p:cNvSpPr txBox="1"/>
            <p:nvPr/>
          </p:nvSpPr>
          <p:spPr>
            <a:xfrm>
              <a:off x="1042416" y="1234440"/>
              <a:ext cx="16712184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Building Permitting</a:t>
              </a:r>
              <a:endParaRPr lang="en-US" sz="3600" dirty="0">
                <a:solidFill>
                  <a:srgbClr val="E5E5E5"/>
                </a:solidFill>
                <a:latin typeface="Montserrat Classic Bold"/>
              </a:endParaRP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FF21B909-3B83-B90C-170F-2FC51B88A401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483D02C-6461-617B-723C-CD2FED4F181A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16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BABE05E-BF02-9F69-2FCE-D3EED92357A7}"/>
              </a:ext>
            </a:extLst>
          </p:cNvPr>
          <p:cNvSpPr txBox="1"/>
          <p:nvPr/>
        </p:nvSpPr>
        <p:spPr>
          <a:xfrm>
            <a:off x="1042417" y="3086100"/>
            <a:ext cx="8939783" cy="5909310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One-stop shop permitting center</a:t>
            </a:r>
          </a:p>
          <a:p>
            <a:endParaRPr lang="en-US" sz="32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Permit counter average wait time of 2.5 minutes</a:t>
            </a:r>
          </a:p>
          <a:p>
            <a:endParaRPr lang="en-US" sz="32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Fully electronic plan review – reducing review times by approximately 80%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All Development Services forms available online</a:t>
            </a:r>
          </a:p>
          <a:p>
            <a:endParaRPr lang="en-US" sz="32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Customer service initiatives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DB9326-AE0A-4FC8-1C8C-EEC5A7B41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9500" y="3209366"/>
            <a:ext cx="65151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8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C59DF402-3194-E103-A61C-1B575C245E8B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3CF98-3BF8-9266-2A42-E9D1915F969B}"/>
              </a:ext>
            </a:extLst>
          </p:cNvPr>
          <p:cNvGrpSpPr/>
          <p:nvPr/>
        </p:nvGrpSpPr>
        <p:grpSpPr>
          <a:xfrm>
            <a:off x="0" y="-69670"/>
            <a:ext cx="18288000" cy="2927169"/>
            <a:chOff x="0" y="-69670"/>
            <a:chExt cx="18288000" cy="292716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D2E74DC0-D2AD-73B9-E6E6-84281265A856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EB5EE4D2-6BCA-BA4E-7A09-6FACA5B2755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217EE61D-B19E-95BD-3FF8-59B33A1130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49F5489B-DEE5-64ED-7AFF-B783AE1ECB71}"/>
                </a:ext>
              </a:extLst>
            </p:cNvPr>
            <p:cNvSpPr txBox="1"/>
            <p:nvPr/>
          </p:nvSpPr>
          <p:spPr>
            <a:xfrm>
              <a:off x="1042416" y="1234440"/>
              <a:ext cx="16712184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Zoning and Code Enforcement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FF21B909-3B83-B90C-170F-2FC51B88A401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483D02C-6461-617B-723C-CD2FED4F181A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17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BABE05E-BF02-9F69-2FCE-D3EED92357A7}"/>
              </a:ext>
            </a:extLst>
          </p:cNvPr>
          <p:cNvSpPr txBox="1"/>
          <p:nvPr/>
        </p:nvSpPr>
        <p:spPr>
          <a:xfrm>
            <a:off x="1042417" y="3086100"/>
            <a:ext cx="12216383" cy="5293757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Site-specific zoning </a:t>
            </a:r>
          </a:p>
          <a:p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Lawful uses that exist under County Code will be permitted to continue (i.e. “grandfathered”)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Florida Building Code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Approach consistent with areas that have been annexed into Coral Gables, including Snapper Creek, Pine Bay Estates, Hammock Lakes, Deering Bay, and King’s Bay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902E7F-53E2-F02C-25B2-5F44EF145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0800" y="2979242"/>
            <a:ext cx="3901440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73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C59DF402-3194-E103-A61C-1B575C245E8B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3CF98-3BF8-9266-2A42-E9D1915F969B}"/>
              </a:ext>
            </a:extLst>
          </p:cNvPr>
          <p:cNvGrpSpPr/>
          <p:nvPr/>
        </p:nvGrpSpPr>
        <p:grpSpPr>
          <a:xfrm>
            <a:off x="0" y="-69670"/>
            <a:ext cx="18288000" cy="2927169"/>
            <a:chOff x="0" y="-69670"/>
            <a:chExt cx="18288000" cy="292716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D2E74DC0-D2AD-73B9-E6E6-84281265A856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EB5EE4D2-6BCA-BA4E-7A09-6FACA5B2755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217EE61D-B19E-95BD-3FF8-59B33A1130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49F5489B-DEE5-64ED-7AFF-B783AE1ECB71}"/>
                </a:ext>
              </a:extLst>
            </p:cNvPr>
            <p:cNvSpPr txBox="1"/>
            <p:nvPr/>
          </p:nvSpPr>
          <p:spPr>
            <a:xfrm>
              <a:off x="1042416" y="1234440"/>
              <a:ext cx="16712184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Recognized City Attributes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FF21B909-3B83-B90C-170F-2FC51B88A401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483D02C-6461-617B-723C-CD2FED4F181A}"/>
              </a:ext>
            </a:extLst>
          </p:cNvPr>
          <p:cNvSpPr txBox="1"/>
          <p:nvPr/>
        </p:nvSpPr>
        <p:spPr>
          <a:xfrm>
            <a:off x="16914791" y="9790847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4A497-0813-77A0-2EB1-145C89809C20}"/>
              </a:ext>
            </a:extLst>
          </p:cNvPr>
          <p:cNvSpPr txBox="1"/>
          <p:nvPr/>
        </p:nvSpPr>
        <p:spPr>
          <a:xfrm flipH="1">
            <a:off x="609600" y="3162300"/>
            <a:ext cx="512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nva Sans" panose="020B0604020202020204" charset="0"/>
              </a:rPr>
              <a:t>Environmentally-Conscious</a:t>
            </a:r>
            <a:endParaRPr lang="en-US" sz="2000" b="1" dirty="0">
              <a:latin typeface="Canva Sans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31E91-5F44-BAC5-D462-08FF28C04979}"/>
              </a:ext>
            </a:extLst>
          </p:cNvPr>
          <p:cNvSpPr txBox="1"/>
          <p:nvPr/>
        </p:nvSpPr>
        <p:spPr>
          <a:xfrm>
            <a:off x="7129925" y="3162300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nva Sans" panose="020B0604020202020204" charset="0"/>
              </a:rPr>
              <a:t>Smart</a:t>
            </a:r>
            <a:endParaRPr lang="en-US" sz="2000" b="1" dirty="0">
              <a:latin typeface="Canva Sans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191B09-DE09-6D54-761D-8EA750364754}"/>
              </a:ext>
            </a:extLst>
          </p:cNvPr>
          <p:cNvSpPr txBox="1"/>
          <p:nvPr/>
        </p:nvSpPr>
        <p:spPr>
          <a:xfrm>
            <a:off x="13286245" y="3162300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nva Sans" panose="020B0604020202020204" charset="0"/>
              </a:rPr>
              <a:t>Cultural</a:t>
            </a:r>
            <a:endParaRPr lang="en-US" sz="2000" b="1" dirty="0">
              <a:latin typeface="Canva Sans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1F889-B80E-57D3-B6DA-F0D73A32CCF7}"/>
              </a:ext>
            </a:extLst>
          </p:cNvPr>
          <p:cNvSpPr txBox="1"/>
          <p:nvPr/>
        </p:nvSpPr>
        <p:spPr>
          <a:xfrm>
            <a:off x="990600" y="6553671"/>
            <a:ext cx="42842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Tree City,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Green Business</a:t>
            </a:r>
            <a:br>
              <a:rPr lang="en-US" sz="2400" b="1" dirty="0"/>
            </a:br>
            <a:r>
              <a:rPr lang="en-US" sz="2400" b="1" dirty="0"/>
              <a:t>Certification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Keep Coral Gables Beautiful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Electric vehicles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71CEB8-E2BB-BFD5-2984-F4DF4FEA9787}"/>
              </a:ext>
            </a:extLst>
          </p:cNvPr>
          <p:cNvSpPr txBox="1"/>
          <p:nvPr/>
        </p:nvSpPr>
        <p:spPr>
          <a:xfrm>
            <a:off x="7102599" y="6553671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Online access to city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Smart poles with free Wi-Fi, CCTV, traffic, safety, and environmental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More than 25 public Wi-Fi sites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1F3CCC-11B5-635E-57E7-C3E2D838C4B7}"/>
              </a:ext>
            </a:extLst>
          </p:cNvPr>
          <p:cNvSpPr txBox="1"/>
          <p:nvPr/>
        </p:nvSpPr>
        <p:spPr>
          <a:xfrm>
            <a:off x="13201530" y="6558673"/>
            <a:ext cx="4284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Coral Gables Art in Public Places (AiPP) since 2010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More than 20 permanent art installations throughout the city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E29129-1AA7-855F-FE92-04F256516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836670"/>
            <a:ext cx="4175760" cy="2613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3B0265-FF48-6142-2E8B-8978B3D3C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560" y="3859530"/>
            <a:ext cx="4282440" cy="2567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F18E6-0BF6-7482-26CC-0FC112A21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74040" y="3836670"/>
            <a:ext cx="4175760" cy="26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86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C59DF402-3194-E103-A61C-1B575C245E8B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3CF98-3BF8-9266-2A42-E9D1915F969B}"/>
              </a:ext>
            </a:extLst>
          </p:cNvPr>
          <p:cNvGrpSpPr/>
          <p:nvPr/>
        </p:nvGrpSpPr>
        <p:grpSpPr>
          <a:xfrm>
            <a:off x="0" y="-69670"/>
            <a:ext cx="18288000" cy="2927169"/>
            <a:chOff x="0" y="-69670"/>
            <a:chExt cx="18288000" cy="292716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D2E74DC0-D2AD-73B9-E6E6-84281265A856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EB5EE4D2-6BCA-BA4E-7A09-6FACA5B2755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217EE61D-B19E-95BD-3FF8-59B33A1130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49F5489B-DEE5-64ED-7AFF-B783AE1ECB71}"/>
                </a:ext>
              </a:extLst>
            </p:cNvPr>
            <p:cNvSpPr txBox="1"/>
            <p:nvPr/>
          </p:nvSpPr>
          <p:spPr>
            <a:xfrm>
              <a:off x="1042416" y="1234440"/>
              <a:ext cx="16712184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Open and Accessible City Government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FF21B909-3B83-B90C-170F-2FC51B88A401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483D02C-6461-617B-723C-CD2FED4F181A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19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BABE05E-BF02-9F69-2FCE-D3EED92357A7}"/>
              </a:ext>
            </a:extLst>
          </p:cNvPr>
          <p:cNvSpPr txBox="1"/>
          <p:nvPr/>
        </p:nvSpPr>
        <p:spPr>
          <a:xfrm>
            <a:off x="1042417" y="3086100"/>
            <a:ext cx="7720583" cy="8186857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City “Ombudsman” available to assist residents and businesses </a:t>
            </a:r>
          </a:p>
          <a:p>
            <a:endParaRPr lang="en-US" sz="24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Weekly electronic newsletter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New state-of-the-art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Commission and board meetings are available on Zoom, with public comment Zoom capability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More than 35 resident advisory boards and committees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City App </a:t>
            </a:r>
          </a:p>
          <a:p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142183-2787-B0E5-890F-832F329AF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508" y="302492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1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7EFDEA52-9349-8FC5-4964-1A268A46CE96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028981-FA55-89B4-DE2C-6C8709C7C422}"/>
              </a:ext>
            </a:extLst>
          </p:cNvPr>
          <p:cNvGrpSpPr/>
          <p:nvPr/>
        </p:nvGrpSpPr>
        <p:grpSpPr>
          <a:xfrm>
            <a:off x="0" y="-82196"/>
            <a:ext cx="18288000" cy="2927169"/>
            <a:chOff x="0" y="-69670"/>
            <a:chExt cx="18288000" cy="2927169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FE6D2396-060F-633B-3F23-4004FB434BBA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D4B4E695-9C08-9354-F58D-A4C04C4E3B96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Box 4">
                <a:extLst>
                  <a:ext uri="{FF2B5EF4-FFF2-40B4-BE49-F238E27FC236}">
                    <a16:creationId xmlns:a16="http://schemas.microsoft.com/office/drawing/2014/main" id="{189523CB-62AF-75B2-3999-B620C30E4C4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7EC03CC7-FD18-D64C-9DE5-75C7E1129EAE}"/>
                </a:ext>
              </a:extLst>
            </p:cNvPr>
            <p:cNvSpPr txBox="1"/>
            <p:nvPr/>
          </p:nvSpPr>
          <p:spPr>
            <a:xfrm>
              <a:off x="1042416" y="1234440"/>
              <a:ext cx="10965931" cy="784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Why are We Here?</a:t>
              </a:r>
            </a:p>
          </p:txBody>
        </p:sp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2124CFFF-EA04-F626-ADC5-21D25FDF909E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D98FD7B-2749-2166-66CC-3DAED20A4AD8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2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63B9BBF-B7A1-15A4-6398-366DCBA0C4ED}"/>
              </a:ext>
            </a:extLst>
          </p:cNvPr>
          <p:cNvSpPr txBox="1"/>
          <p:nvPr/>
        </p:nvSpPr>
        <p:spPr>
          <a:xfrm>
            <a:off x="1042417" y="3108960"/>
            <a:ext cx="11987783" cy="6093976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1B4444"/>
                </a:solidFill>
                <a:latin typeface="Canva Sans" panose="020B0604020202020204" charset="0"/>
              </a:rPr>
              <a:t>Speak generally about the annexation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1B4444"/>
                </a:solidFill>
                <a:latin typeface="Canva Sans" panose="020B0604020202020204" charset="0"/>
              </a:rPr>
              <a:t>Provide an overview of Coral Gables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1B4444"/>
                </a:solidFill>
                <a:latin typeface="Canva Sans" panose="020B0604020202020204" charset="0"/>
              </a:rPr>
              <a:t>Present financial impacts of annexation</a:t>
            </a:r>
          </a:p>
          <a:p>
            <a:endParaRPr lang="en-US" sz="44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1B4444"/>
                </a:solidFill>
                <a:latin typeface="Canva Sans" panose="020B0604020202020204" charset="0"/>
              </a:rPr>
              <a:t>Answer any questions you may have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8C844E-D6B9-97AC-7804-23108DFAE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6800" y="3174958"/>
            <a:ext cx="56007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6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C59DF402-3194-E103-A61C-1B575C245E8B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3CF98-3BF8-9266-2A42-E9D1915F969B}"/>
              </a:ext>
            </a:extLst>
          </p:cNvPr>
          <p:cNvGrpSpPr/>
          <p:nvPr/>
        </p:nvGrpSpPr>
        <p:grpSpPr>
          <a:xfrm>
            <a:off x="0" y="-98023"/>
            <a:ext cx="18288000" cy="2927169"/>
            <a:chOff x="0" y="-69670"/>
            <a:chExt cx="18288000" cy="292716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D2E74DC0-D2AD-73B9-E6E6-84281265A856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EB5EE4D2-6BCA-BA4E-7A09-6FACA5B2755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217EE61D-B19E-95BD-3FF8-59B33A1130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49F5489B-DEE5-64ED-7AFF-B783AE1ECB71}"/>
                </a:ext>
              </a:extLst>
            </p:cNvPr>
            <p:cNvSpPr txBox="1"/>
            <p:nvPr/>
          </p:nvSpPr>
          <p:spPr>
            <a:xfrm>
              <a:off x="152398" y="903684"/>
              <a:ext cx="17983199" cy="6765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E5E5E5"/>
                  </a:solidFill>
                  <a:latin typeface="Montserrat Classic Bold"/>
                </a:rPr>
                <a:t>Financial Impact of Annexation to Little Gables Residents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FF21B909-3B83-B90C-170F-2FC51B88A401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483D02C-6461-617B-723C-CD2FED4F181A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20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BABE05E-BF02-9F69-2FCE-D3EED92357A7}"/>
              </a:ext>
            </a:extLst>
          </p:cNvPr>
          <p:cNvSpPr txBox="1"/>
          <p:nvPr/>
        </p:nvSpPr>
        <p:spPr>
          <a:xfrm>
            <a:off x="1042417" y="3086100"/>
            <a:ext cx="16712183" cy="2585323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  <a:p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871D724-F2E1-ECE6-5DDB-CA86AD0B7A89}"/>
              </a:ext>
            </a:extLst>
          </p:cNvPr>
          <p:cNvSpPr txBox="1"/>
          <p:nvPr/>
        </p:nvSpPr>
        <p:spPr>
          <a:xfrm>
            <a:off x="381000" y="3067006"/>
            <a:ext cx="16764000" cy="4985980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1B4444"/>
                </a:solidFill>
                <a:latin typeface="Canva Sans" panose="020B0604020202020204" charset="0"/>
              </a:rPr>
              <a:t>Property values vary widely in Little Gables, so the estimated additional cost is presented below for a range of taxable property values, and includes property taxes, solid waste fee, and fire fee.</a:t>
            </a:r>
          </a:p>
          <a:p>
            <a:endParaRPr lang="en-US" sz="26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  <a:p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  <a:p>
            <a:br>
              <a:rPr lang="en-US" sz="2800" dirty="0"/>
            </a:br>
            <a:endParaRPr lang="en-US" sz="2600" b="1" dirty="0">
              <a:solidFill>
                <a:srgbClr val="1B4444"/>
              </a:solidFill>
              <a:latin typeface="Canva Sans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6A5CAE-B4C9-AA33-183F-D42A9C00D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" y="4305300"/>
            <a:ext cx="1730502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44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7EFDEA52-9349-8FC5-4964-1A268A46CE96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028981-FA55-89B4-DE2C-6C8709C7C422}"/>
              </a:ext>
            </a:extLst>
          </p:cNvPr>
          <p:cNvGrpSpPr/>
          <p:nvPr/>
        </p:nvGrpSpPr>
        <p:grpSpPr>
          <a:xfrm>
            <a:off x="0" y="-209787"/>
            <a:ext cx="18288000" cy="2927169"/>
            <a:chOff x="0" y="-69670"/>
            <a:chExt cx="18288000" cy="2927169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FE6D2396-060F-633B-3F23-4004FB434BBA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D4B4E695-9C08-9354-F58D-A4C04C4E3B96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Box 4">
                <a:extLst>
                  <a:ext uri="{FF2B5EF4-FFF2-40B4-BE49-F238E27FC236}">
                    <a16:creationId xmlns:a16="http://schemas.microsoft.com/office/drawing/2014/main" id="{189523CB-62AF-75B2-3999-B620C30E4C4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7EC03CC7-FD18-D64C-9DE5-75C7E1129EAE}"/>
                </a:ext>
              </a:extLst>
            </p:cNvPr>
            <p:cNvSpPr txBox="1"/>
            <p:nvPr/>
          </p:nvSpPr>
          <p:spPr>
            <a:xfrm>
              <a:off x="1042416" y="1234440"/>
              <a:ext cx="10965931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 </a:t>
              </a:r>
            </a:p>
          </p:txBody>
        </p:sp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2124CFFF-EA04-F626-ADC5-21D25FDF909E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D98FD7B-2749-2166-66CC-3DAED20A4AD8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21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63B9BBF-B7A1-15A4-6398-366DCBA0C4ED}"/>
              </a:ext>
            </a:extLst>
          </p:cNvPr>
          <p:cNvSpPr txBox="1"/>
          <p:nvPr/>
        </p:nvSpPr>
        <p:spPr>
          <a:xfrm>
            <a:off x="1042416" y="2857499"/>
            <a:ext cx="15492983" cy="6832640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Tabulate petition results; minimum 20% support required for process to move forward*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Staff report to City Commission on petition results*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Noticed City Commission meeting to discuss annexation*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City submits annexation application to Miami-Dade County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County Commission refers City’s annexation request to the County Planning Advisory Board (PAB)*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PAB public hearing on annexation*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County Commission hearings on annexation, including County Policy Committee*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If approved by County Commission, annexation referendum on ballot for Little Gables registered voters to vote on annexation*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r>
              <a:rPr lang="en-US" sz="2400" b="1" dirty="0">
                <a:solidFill>
                  <a:srgbClr val="1B4444"/>
                </a:solidFill>
                <a:latin typeface="Canva Sans" panose="020B0604020202020204" charset="0"/>
              </a:rPr>
              <a:t>* Opportunities for Little Gables residents to be heard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DCFB0-CED7-B87F-8204-293218528E11}"/>
              </a:ext>
            </a:extLst>
          </p:cNvPr>
          <p:cNvSpPr txBox="1"/>
          <p:nvPr/>
        </p:nvSpPr>
        <p:spPr>
          <a:xfrm>
            <a:off x="914400" y="927923"/>
            <a:ext cx="14401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500" dirty="0">
                <a:solidFill>
                  <a:srgbClr val="E5E5E5"/>
                </a:solidFill>
                <a:latin typeface="Montserrat Classic Bold"/>
              </a:rPr>
              <a:t>Annexation</a:t>
            </a:r>
            <a:r>
              <a:rPr lang="en-US" sz="5400" dirty="0">
                <a:solidFill>
                  <a:srgbClr val="E5E5E5"/>
                </a:solidFill>
                <a:latin typeface="Montserrat Classic Bold"/>
              </a:rPr>
              <a:t> Process Going Forward</a:t>
            </a:r>
            <a:r>
              <a:rPr lang="en-US" sz="6000" dirty="0">
                <a:solidFill>
                  <a:srgbClr val="E5E5E5"/>
                </a:solidFill>
                <a:latin typeface="Montserrat Classic Bold"/>
              </a:rPr>
              <a:t> </a:t>
            </a:r>
          </a:p>
        </p:txBody>
      </p:sp>
      <p:pic>
        <p:nvPicPr>
          <p:cNvPr id="2" name="Picture 10" descr="Home">
            <a:extLst>
              <a:ext uri="{FF2B5EF4-FFF2-40B4-BE49-F238E27FC236}">
                <a16:creationId xmlns:a16="http://schemas.microsoft.com/office/drawing/2014/main" id="{623A6768-08DD-0C0C-91F7-99D92470E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0" y="474777"/>
            <a:ext cx="2616239" cy="15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7EFDEA52-9349-8FC5-4964-1A268A46CE96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028981-FA55-89B4-DE2C-6C8709C7C422}"/>
              </a:ext>
            </a:extLst>
          </p:cNvPr>
          <p:cNvGrpSpPr/>
          <p:nvPr/>
        </p:nvGrpSpPr>
        <p:grpSpPr>
          <a:xfrm>
            <a:off x="0" y="-209787"/>
            <a:ext cx="18288000" cy="2927169"/>
            <a:chOff x="0" y="-69670"/>
            <a:chExt cx="18288000" cy="2927169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FE6D2396-060F-633B-3F23-4004FB434BBA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D4B4E695-9C08-9354-F58D-A4C04C4E3B96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Box 4">
                <a:extLst>
                  <a:ext uri="{FF2B5EF4-FFF2-40B4-BE49-F238E27FC236}">
                    <a16:creationId xmlns:a16="http://schemas.microsoft.com/office/drawing/2014/main" id="{189523CB-62AF-75B2-3999-B620C30E4C4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7EC03CC7-FD18-D64C-9DE5-75C7E1129EAE}"/>
                </a:ext>
              </a:extLst>
            </p:cNvPr>
            <p:cNvSpPr txBox="1"/>
            <p:nvPr/>
          </p:nvSpPr>
          <p:spPr>
            <a:xfrm>
              <a:off x="1042416" y="1234440"/>
              <a:ext cx="10965931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 </a:t>
              </a:r>
            </a:p>
          </p:txBody>
        </p:sp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2124CFFF-EA04-F626-ADC5-21D25FDF909E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D98FD7B-2749-2166-66CC-3DAED20A4AD8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22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63B9BBF-B7A1-15A4-6398-366DCBA0C4ED}"/>
              </a:ext>
            </a:extLst>
          </p:cNvPr>
          <p:cNvSpPr txBox="1"/>
          <p:nvPr/>
        </p:nvSpPr>
        <p:spPr>
          <a:xfrm>
            <a:off x="1042417" y="2857499"/>
            <a:ext cx="14349983" cy="7386638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Nationally recognized municipal services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Rapid police and fire 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Frequent and convenient waste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New and enhanced parks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Improved roads, drainage, lighting, landscape, trees, and sidewalks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City Ombudsman to assist residents and businesses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Open and accessible City government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DCFB0-CED7-B87F-8204-293218528E11}"/>
              </a:ext>
            </a:extLst>
          </p:cNvPr>
          <p:cNvSpPr txBox="1"/>
          <p:nvPr/>
        </p:nvSpPr>
        <p:spPr>
          <a:xfrm>
            <a:off x="914400" y="927923"/>
            <a:ext cx="15773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6600" dirty="0">
                <a:solidFill>
                  <a:srgbClr val="E5E5E5"/>
                </a:solidFill>
                <a:latin typeface="Montserrat Classic Bold"/>
              </a:rPr>
              <a:t>Benefits of Annexation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CDDB3B-FC7A-94D7-9373-CDD0C1F56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5200" y="2705100"/>
            <a:ext cx="3352800" cy="1874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51226F-9FEC-1D68-774A-A409A01C6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2820" y="4518660"/>
            <a:ext cx="3345180" cy="1767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A9EA8A-474A-DA4E-4927-C157947726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35196" y="6316980"/>
            <a:ext cx="3352800" cy="1569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F427CB-9711-EFD1-5310-47C06AF216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42820" y="7886700"/>
            <a:ext cx="334518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70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8457497"/>
            <a:ext cx="5325606" cy="1829501"/>
          </a:xfrm>
          <a:custGeom>
            <a:avLst/>
            <a:gdLst/>
            <a:ahLst/>
            <a:cxnLst/>
            <a:rect l="l" t="t" r="r" b="b"/>
            <a:pathLst>
              <a:path w="6614674" h="5722407">
                <a:moveTo>
                  <a:pt x="0" y="5722407"/>
                </a:moveTo>
                <a:lnTo>
                  <a:pt x="6614674" y="5722407"/>
                </a:lnTo>
                <a:lnTo>
                  <a:pt x="6614674" y="0"/>
                </a:lnTo>
                <a:lnTo>
                  <a:pt x="0" y="0"/>
                </a:lnTo>
                <a:lnTo>
                  <a:pt x="0" y="572240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4205" t="-21278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666750" y="1918220"/>
            <a:ext cx="16954500" cy="5497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Coral Gables </a:t>
            </a:r>
          </a:p>
          <a:p>
            <a:pPr marL="0" marR="0" lvl="0" indent="0" algn="ctr" defTabSz="914400" rtl="0" eaLnBrk="1" fontAlgn="auto" latinLnBrk="0" hangingPunct="1">
              <a:lnSpc>
                <a:spcPts val="8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A World Class City with a Hometown Feel</a:t>
            </a:r>
          </a:p>
          <a:p>
            <a:pPr marL="0" marR="0" lvl="0" indent="0" algn="ctr" defTabSz="914400" rtl="0" eaLnBrk="1" fontAlgn="auto" latinLnBrk="0" hangingPunct="1">
              <a:lnSpc>
                <a:spcPts val="8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www.coralgables.com/annexation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dirty="0">
                <a:solidFill>
                  <a:schemeClr val="accent6"/>
                </a:solidFill>
                <a:latin typeface="Montserrat Classic Bold"/>
              </a:rPr>
              <a:t>annexation@coralgables.com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10800000" flipH="1" flipV="1">
            <a:off x="0" y="0"/>
            <a:ext cx="4963104" cy="1830387"/>
          </a:xfrm>
          <a:custGeom>
            <a:avLst/>
            <a:gdLst/>
            <a:ahLst/>
            <a:cxnLst/>
            <a:rect l="l" t="t" r="r" b="b"/>
            <a:pathLst>
              <a:path w="6252172" h="5405759">
                <a:moveTo>
                  <a:pt x="6252172" y="5405759"/>
                </a:moveTo>
                <a:lnTo>
                  <a:pt x="0" y="5405759"/>
                </a:lnTo>
                <a:lnTo>
                  <a:pt x="0" y="0"/>
                </a:lnTo>
                <a:lnTo>
                  <a:pt x="6252172" y="0"/>
                </a:lnTo>
                <a:lnTo>
                  <a:pt x="6252172" y="540575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973" t="-19533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F2D0287-FC4D-4EB6-4005-0AC0E312E964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F28F49A-4F73-4194-6E48-6A43A5CB79AC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8457497"/>
            <a:ext cx="5325606" cy="1829501"/>
          </a:xfrm>
          <a:custGeom>
            <a:avLst/>
            <a:gdLst/>
            <a:ahLst/>
            <a:cxnLst/>
            <a:rect l="l" t="t" r="r" b="b"/>
            <a:pathLst>
              <a:path w="6614674" h="5722407">
                <a:moveTo>
                  <a:pt x="0" y="5722407"/>
                </a:moveTo>
                <a:lnTo>
                  <a:pt x="6614674" y="5722407"/>
                </a:lnTo>
                <a:lnTo>
                  <a:pt x="6614674" y="0"/>
                </a:lnTo>
                <a:lnTo>
                  <a:pt x="0" y="0"/>
                </a:lnTo>
                <a:lnTo>
                  <a:pt x="0" y="572240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4205" t="-21278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666750" y="4579243"/>
            <a:ext cx="169545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Open Discussion / Q &amp; A</a:t>
            </a:r>
          </a:p>
        </p:txBody>
      </p:sp>
      <p:sp>
        <p:nvSpPr>
          <p:cNvPr id="5" name="Freeform 5"/>
          <p:cNvSpPr/>
          <p:nvPr/>
        </p:nvSpPr>
        <p:spPr>
          <a:xfrm rot="-10800000" flipH="1" flipV="1">
            <a:off x="0" y="0"/>
            <a:ext cx="4963104" cy="1830387"/>
          </a:xfrm>
          <a:custGeom>
            <a:avLst/>
            <a:gdLst/>
            <a:ahLst/>
            <a:cxnLst/>
            <a:rect l="l" t="t" r="r" b="b"/>
            <a:pathLst>
              <a:path w="6252172" h="5405759">
                <a:moveTo>
                  <a:pt x="6252172" y="5405759"/>
                </a:moveTo>
                <a:lnTo>
                  <a:pt x="0" y="5405759"/>
                </a:lnTo>
                <a:lnTo>
                  <a:pt x="0" y="0"/>
                </a:lnTo>
                <a:lnTo>
                  <a:pt x="6252172" y="0"/>
                </a:lnTo>
                <a:lnTo>
                  <a:pt x="6252172" y="540575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73" t="-19533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F2D0287-FC4D-4EB6-4005-0AC0E312E964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F28F49A-4F73-4194-6E48-6A43A5CB79AC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790150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8457497"/>
            <a:ext cx="5325606" cy="1829501"/>
          </a:xfrm>
          <a:custGeom>
            <a:avLst/>
            <a:gdLst/>
            <a:ahLst/>
            <a:cxnLst/>
            <a:rect l="l" t="t" r="r" b="b"/>
            <a:pathLst>
              <a:path w="6614674" h="5722407">
                <a:moveTo>
                  <a:pt x="0" y="5722407"/>
                </a:moveTo>
                <a:lnTo>
                  <a:pt x="6614674" y="5722407"/>
                </a:lnTo>
                <a:lnTo>
                  <a:pt x="6614674" y="0"/>
                </a:lnTo>
                <a:lnTo>
                  <a:pt x="0" y="0"/>
                </a:lnTo>
                <a:lnTo>
                  <a:pt x="0" y="572240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4205" t="-21278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666750" y="1918220"/>
            <a:ext cx="16954500" cy="5497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Coral Gables </a:t>
            </a:r>
          </a:p>
          <a:p>
            <a:pPr marL="0" marR="0" lvl="0" indent="0" algn="ctr" defTabSz="914400" rtl="0" eaLnBrk="1" fontAlgn="auto" latinLnBrk="0" hangingPunct="1">
              <a:lnSpc>
                <a:spcPts val="8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A World Class City with a Hometown Feel</a:t>
            </a:r>
          </a:p>
          <a:p>
            <a:pPr marL="0" marR="0" lvl="0" indent="0" algn="ctr" defTabSz="914400" rtl="0" eaLnBrk="1" fontAlgn="auto" latinLnBrk="0" hangingPunct="1">
              <a:lnSpc>
                <a:spcPts val="8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www.coralgables.com/annexation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dirty="0">
                <a:solidFill>
                  <a:schemeClr val="accent6"/>
                </a:solidFill>
                <a:latin typeface="Montserrat Classic Bold"/>
              </a:rPr>
              <a:t>annexation@coralgables.com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10800000" flipH="1" flipV="1">
            <a:off x="0" y="0"/>
            <a:ext cx="4963104" cy="1830387"/>
          </a:xfrm>
          <a:custGeom>
            <a:avLst/>
            <a:gdLst/>
            <a:ahLst/>
            <a:cxnLst/>
            <a:rect l="l" t="t" r="r" b="b"/>
            <a:pathLst>
              <a:path w="6252172" h="5405759">
                <a:moveTo>
                  <a:pt x="6252172" y="5405759"/>
                </a:moveTo>
                <a:lnTo>
                  <a:pt x="0" y="5405759"/>
                </a:lnTo>
                <a:lnTo>
                  <a:pt x="0" y="0"/>
                </a:lnTo>
                <a:lnTo>
                  <a:pt x="6252172" y="0"/>
                </a:lnTo>
                <a:lnTo>
                  <a:pt x="6252172" y="540575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973" t="-19533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F2D0287-FC4D-4EB6-4005-0AC0E312E964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F28F49A-4F73-4194-6E48-6A43A5CB79AC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6420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7EFDEA52-9349-8FC5-4964-1A268A46CE96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028981-FA55-89B4-DE2C-6C8709C7C422}"/>
              </a:ext>
            </a:extLst>
          </p:cNvPr>
          <p:cNvGrpSpPr/>
          <p:nvPr/>
        </p:nvGrpSpPr>
        <p:grpSpPr>
          <a:xfrm>
            <a:off x="0" y="-82196"/>
            <a:ext cx="18288000" cy="2927169"/>
            <a:chOff x="0" y="-69670"/>
            <a:chExt cx="18288000" cy="2927169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FE6D2396-060F-633B-3F23-4004FB434BBA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D4B4E695-9C08-9354-F58D-A4C04C4E3B96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Box 4">
                <a:extLst>
                  <a:ext uri="{FF2B5EF4-FFF2-40B4-BE49-F238E27FC236}">
                    <a16:creationId xmlns:a16="http://schemas.microsoft.com/office/drawing/2014/main" id="{189523CB-62AF-75B2-3999-B620C30E4C4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7EC03CC7-FD18-D64C-9DE5-75C7E1129EAE}"/>
                </a:ext>
              </a:extLst>
            </p:cNvPr>
            <p:cNvSpPr txBox="1"/>
            <p:nvPr/>
          </p:nvSpPr>
          <p:spPr>
            <a:xfrm>
              <a:off x="1042416" y="1234440"/>
              <a:ext cx="10965931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500" dirty="0">
                  <a:solidFill>
                    <a:srgbClr val="E5E5E5"/>
                  </a:solidFill>
                  <a:latin typeface="Montserrat Classic Bold"/>
                </a:rPr>
                <a:t>Some Housekeeping</a:t>
              </a: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 </a:t>
              </a:r>
            </a:p>
          </p:txBody>
        </p:sp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2124CFFF-EA04-F626-ADC5-21D25FDF909E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D98FD7B-2749-2166-66CC-3DAED20A4AD8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3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63B9BBF-B7A1-15A4-6398-366DCBA0C4ED}"/>
              </a:ext>
            </a:extLst>
          </p:cNvPr>
          <p:cNvSpPr txBox="1"/>
          <p:nvPr/>
        </p:nvSpPr>
        <p:spPr>
          <a:xfrm>
            <a:off x="1042417" y="3108960"/>
            <a:ext cx="9244584" cy="6771084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1B4444"/>
                </a:solidFill>
                <a:latin typeface="Canva Sans" panose="020B0604020202020204" charset="0"/>
              </a:rPr>
              <a:t>Sign-in 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1B4444"/>
                </a:solidFill>
                <a:latin typeface="Canva Sans" panose="020B0604020202020204" charset="0"/>
              </a:rPr>
              <a:t>Speaker cards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1B4444"/>
                </a:solidFill>
                <a:latin typeface="Canva Sans" panose="020B0604020202020204" charset="0"/>
              </a:rPr>
              <a:t>Petitions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1B4444"/>
                </a:solidFill>
                <a:latin typeface="Canva Sans" panose="020B0604020202020204" charset="0"/>
              </a:rPr>
              <a:t>Speaker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1B4444"/>
                </a:solidFill>
                <a:latin typeface="Canva Sans" panose="020B0604020202020204" charset="0"/>
              </a:rPr>
              <a:t>Decorum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1B4444"/>
              </a:solidFill>
              <a:latin typeface="Canva Sans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167802-2994-7EB0-BB4D-063A79309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6676" y="2830833"/>
            <a:ext cx="6751320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3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7EFDEA52-9349-8FC5-4964-1A268A46CE96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028981-FA55-89B4-DE2C-6C8709C7C422}"/>
              </a:ext>
            </a:extLst>
          </p:cNvPr>
          <p:cNvGrpSpPr/>
          <p:nvPr/>
        </p:nvGrpSpPr>
        <p:grpSpPr>
          <a:xfrm>
            <a:off x="0" y="-145869"/>
            <a:ext cx="18288000" cy="2927169"/>
            <a:chOff x="0" y="-69670"/>
            <a:chExt cx="18288000" cy="2927169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FE6D2396-060F-633B-3F23-4004FB434BBA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D4B4E695-9C08-9354-F58D-A4C04C4E3B96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Box 4">
                <a:extLst>
                  <a:ext uri="{FF2B5EF4-FFF2-40B4-BE49-F238E27FC236}">
                    <a16:creationId xmlns:a16="http://schemas.microsoft.com/office/drawing/2014/main" id="{189523CB-62AF-75B2-3999-B620C30E4C4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7EC03CC7-FD18-D64C-9DE5-75C7E1129EAE}"/>
                </a:ext>
              </a:extLst>
            </p:cNvPr>
            <p:cNvSpPr txBox="1"/>
            <p:nvPr/>
          </p:nvSpPr>
          <p:spPr>
            <a:xfrm>
              <a:off x="1042416" y="1234440"/>
              <a:ext cx="10965931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 </a:t>
              </a:r>
            </a:p>
          </p:txBody>
        </p:sp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2124CFFF-EA04-F626-ADC5-21D25FDF909E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D98FD7B-2749-2166-66CC-3DAED20A4AD8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4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63B9BBF-B7A1-15A4-6398-366DCBA0C4ED}"/>
              </a:ext>
            </a:extLst>
          </p:cNvPr>
          <p:cNvSpPr txBox="1"/>
          <p:nvPr/>
        </p:nvSpPr>
        <p:spPr>
          <a:xfrm>
            <a:off x="1042416" y="2857499"/>
            <a:ext cx="16060103" cy="7201972"/>
          </a:xfrm>
          <a:prstGeom prst="rect">
            <a:avLst/>
          </a:prstGeom>
        </p:spPr>
        <p:txBody>
          <a:bodyPr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City Commission passed resolution directing staff to initiate annexation process for Little Gables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City conducted analysis to determine resource and financial requirements for proposed annexed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City mailed meeting notice flyers and petition cards to all residents of Little Gables who are registered voters (1,661). We request receipt of signed petitions by 10/9/23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444"/>
                </a:solidFill>
                <a:latin typeface="Canva Sans" panose="020B0604020202020204" charset="0"/>
              </a:rPr>
              <a:t>City conducts community meeting to inform Little Gables residents of the annexation process, City services, and financial impact of annexation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DCFB0-CED7-B87F-8204-293218528E11}"/>
              </a:ext>
            </a:extLst>
          </p:cNvPr>
          <p:cNvSpPr txBox="1"/>
          <p:nvPr/>
        </p:nvSpPr>
        <p:spPr>
          <a:xfrm>
            <a:off x="914400" y="1157526"/>
            <a:ext cx="12801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500" dirty="0">
                <a:solidFill>
                  <a:srgbClr val="E5E5E5"/>
                </a:solidFill>
                <a:latin typeface="Montserrat Classic Bold"/>
              </a:rPr>
              <a:t>Annexation Process To Date</a:t>
            </a:r>
          </a:p>
        </p:txBody>
      </p:sp>
      <p:pic>
        <p:nvPicPr>
          <p:cNvPr id="2" name="Picture 10" descr="Home">
            <a:extLst>
              <a:ext uri="{FF2B5EF4-FFF2-40B4-BE49-F238E27FC236}">
                <a16:creationId xmlns:a16="http://schemas.microsoft.com/office/drawing/2014/main" id="{EAF9A8AB-EA2C-A363-ABD0-946722D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978" y="678245"/>
            <a:ext cx="2616239" cy="15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7EFDEA52-9349-8FC5-4964-1A268A46CE96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028981-FA55-89B4-DE2C-6C8709C7C422}"/>
              </a:ext>
            </a:extLst>
          </p:cNvPr>
          <p:cNvGrpSpPr/>
          <p:nvPr/>
        </p:nvGrpSpPr>
        <p:grpSpPr>
          <a:xfrm>
            <a:off x="0" y="-124726"/>
            <a:ext cx="18288000" cy="2927169"/>
            <a:chOff x="0" y="-69670"/>
            <a:chExt cx="18288000" cy="2927169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FE6D2396-060F-633B-3F23-4004FB434BBA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D4B4E695-9C08-9354-F58D-A4C04C4E3B96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Box 4">
                <a:extLst>
                  <a:ext uri="{FF2B5EF4-FFF2-40B4-BE49-F238E27FC236}">
                    <a16:creationId xmlns:a16="http://schemas.microsoft.com/office/drawing/2014/main" id="{189523CB-62AF-75B2-3999-B620C30E4C4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7EC03CC7-FD18-D64C-9DE5-75C7E1129EAE}"/>
                </a:ext>
              </a:extLst>
            </p:cNvPr>
            <p:cNvSpPr txBox="1"/>
            <p:nvPr/>
          </p:nvSpPr>
          <p:spPr>
            <a:xfrm>
              <a:off x="1042416" y="1234440"/>
              <a:ext cx="10965931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 </a:t>
              </a:r>
            </a:p>
          </p:txBody>
        </p:sp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2124CFFF-EA04-F626-ADC5-21D25FDF909E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D98FD7B-2749-2166-66CC-3DAED20A4AD8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DCFB0-CED7-B87F-8204-293218528E11}"/>
              </a:ext>
            </a:extLst>
          </p:cNvPr>
          <p:cNvSpPr txBox="1"/>
          <p:nvPr/>
        </p:nvSpPr>
        <p:spPr>
          <a:xfrm>
            <a:off x="838200" y="1131317"/>
            <a:ext cx="12801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500" dirty="0">
                <a:solidFill>
                  <a:srgbClr val="E5E5E5"/>
                </a:solidFill>
                <a:latin typeface="Montserrat Classic Bold"/>
              </a:rPr>
              <a:t>Annexation Petition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9EB8C7C-A508-12E9-80A5-28B7246F15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843654"/>
              </p:ext>
            </p:extLst>
          </p:nvPr>
        </p:nvGraphicFramePr>
        <p:xfrm>
          <a:off x="304800" y="4029802"/>
          <a:ext cx="8763000" cy="422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2841120" imgH="1371600" progId="Acrobat.Document.DC">
                  <p:embed/>
                </p:oleObj>
              </mc:Choice>
              <mc:Fallback>
                <p:oleObj name="Acrobat Document" r:id="rId5" imgW="2841120" imgH="13716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4029802"/>
                        <a:ext cx="8763000" cy="422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82EF0A9-1673-D155-EB87-D04310A62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019781"/>
              </p:ext>
            </p:extLst>
          </p:nvPr>
        </p:nvGraphicFramePr>
        <p:xfrm>
          <a:off x="9166062" y="4058486"/>
          <a:ext cx="8747494" cy="422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2841028" imgH="1371100" progId="Acrobat.Document.DC">
                  <p:embed/>
                </p:oleObj>
              </mc:Choice>
              <mc:Fallback>
                <p:oleObj name="Acrobat Document" r:id="rId7" imgW="2841028" imgH="13711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66062" y="4058486"/>
                        <a:ext cx="8747494" cy="4222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36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C59DF402-3194-E103-A61C-1B575C245E8B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3CF98-3BF8-9266-2A42-E9D1915F969B}"/>
              </a:ext>
            </a:extLst>
          </p:cNvPr>
          <p:cNvGrpSpPr/>
          <p:nvPr/>
        </p:nvGrpSpPr>
        <p:grpSpPr>
          <a:xfrm>
            <a:off x="0" y="-69670"/>
            <a:ext cx="18288000" cy="2927169"/>
            <a:chOff x="0" y="-69670"/>
            <a:chExt cx="18288000" cy="292716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D2E74DC0-D2AD-73B9-E6E6-84281265A856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EB5EE4D2-6BCA-BA4E-7A09-6FACA5B2755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217EE61D-B19E-95BD-3FF8-59B33A1130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49F5489B-DEE5-64ED-7AFF-B783AE1ECB71}"/>
                </a:ext>
              </a:extLst>
            </p:cNvPr>
            <p:cNvSpPr txBox="1"/>
            <p:nvPr/>
          </p:nvSpPr>
          <p:spPr>
            <a:xfrm>
              <a:off x="1042416" y="1234440"/>
              <a:ext cx="16712184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Little Gables Neighborhood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FF21B909-3B83-B90C-170F-2FC51B88A401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483D02C-6461-617B-723C-CD2FED4F181A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80481-E5C6-D540-EDCB-382128F6D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508" y="2857499"/>
            <a:ext cx="10888980" cy="7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9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C59DF402-3194-E103-A61C-1B575C245E8B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3CF98-3BF8-9266-2A42-E9D1915F969B}"/>
              </a:ext>
            </a:extLst>
          </p:cNvPr>
          <p:cNvGrpSpPr/>
          <p:nvPr/>
        </p:nvGrpSpPr>
        <p:grpSpPr>
          <a:xfrm>
            <a:off x="0" y="-223375"/>
            <a:ext cx="18287996" cy="3432741"/>
            <a:chOff x="0" y="-223375"/>
            <a:chExt cx="18287996" cy="3432741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D2E74DC0-D2AD-73B9-E6E6-84281265A856}"/>
                </a:ext>
              </a:extLst>
            </p:cNvPr>
            <p:cNvGrpSpPr/>
            <p:nvPr/>
          </p:nvGrpSpPr>
          <p:grpSpPr>
            <a:xfrm>
              <a:off x="0" y="-223375"/>
              <a:ext cx="18287996" cy="3432741"/>
              <a:chOff x="0" y="-38100"/>
              <a:chExt cx="4816592" cy="850900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EB5EE4D2-6BCA-BA4E-7A09-6FACA5B2755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217EE61D-B19E-95BD-3FF8-59B33A1130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49F5489B-DEE5-64ED-7AFF-B783AE1ECB71}"/>
                </a:ext>
              </a:extLst>
            </p:cNvPr>
            <p:cNvSpPr txBox="1"/>
            <p:nvPr/>
          </p:nvSpPr>
          <p:spPr>
            <a:xfrm>
              <a:off x="1042416" y="1234440"/>
              <a:ext cx="16712184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City’s Financial Stability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FF21B909-3B83-B90C-170F-2FC51B88A401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483D02C-6461-617B-723C-CD2FED4F181A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7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BABE05E-BF02-9F69-2FCE-D3EED92357A7}"/>
              </a:ext>
            </a:extLst>
          </p:cNvPr>
          <p:cNvSpPr txBox="1"/>
          <p:nvPr/>
        </p:nvSpPr>
        <p:spPr>
          <a:xfrm>
            <a:off x="1042417" y="3086100"/>
            <a:ext cx="8863583" cy="7694414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AAA bond rating from Standard and Poor's, Fitch and Moody’s rating services, one of only three cities in Florida to have these ratings from all three agencies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58524B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Over $50 million in general fund reserves (approximately 25% of the operating budget), which further indicates its strong financial position and allows the city to deal with emergencies such as hurricanes more effectively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4444"/>
                </a:solidFill>
                <a:latin typeface="Canva Sans" panose="020B0604020202020204" charset="0"/>
              </a:rPr>
              <a:t>Property tax rate (millage) unchanged for the last nine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444"/>
              </a:solidFill>
              <a:latin typeface="Canva Sans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B0503-CB00-FB6C-92BE-F7F0C3608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760" y="3322775"/>
            <a:ext cx="7482840" cy="38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8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C59DF402-3194-E103-A61C-1B575C245E8B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3CF98-3BF8-9266-2A42-E9D1915F969B}"/>
              </a:ext>
            </a:extLst>
          </p:cNvPr>
          <p:cNvGrpSpPr/>
          <p:nvPr/>
        </p:nvGrpSpPr>
        <p:grpSpPr>
          <a:xfrm>
            <a:off x="0" y="-69670"/>
            <a:ext cx="18288000" cy="3612434"/>
            <a:chOff x="0" y="-69670"/>
            <a:chExt cx="18288000" cy="3612434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D2E74DC0-D2AD-73B9-E6E6-84281265A856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EB5EE4D2-6BCA-BA4E-7A09-6FACA5B2755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217EE61D-B19E-95BD-3FF8-59B33A1130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49F5489B-DEE5-64ED-7AFF-B783AE1ECB71}"/>
                </a:ext>
              </a:extLst>
            </p:cNvPr>
            <p:cNvSpPr txBox="1"/>
            <p:nvPr/>
          </p:nvSpPr>
          <p:spPr>
            <a:xfrm>
              <a:off x="1042416" y="1234440"/>
              <a:ext cx="16712184" cy="23083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Police Services</a:t>
              </a:r>
            </a:p>
            <a:p>
              <a:pPr>
                <a:lnSpc>
                  <a:spcPts val="6049"/>
                </a:lnSpc>
                <a:spcBef>
                  <a:spcPct val="0"/>
                </a:spcBef>
              </a:pPr>
              <a:endParaRPr lang="en-US" sz="5499" dirty="0">
                <a:solidFill>
                  <a:srgbClr val="E5E5E5"/>
                </a:solidFill>
                <a:latin typeface="Montserrat Classic Bold"/>
              </a:endParaRPr>
            </a:p>
            <a:p>
              <a:pPr>
                <a:lnSpc>
                  <a:spcPts val="6049"/>
                </a:lnSpc>
                <a:spcBef>
                  <a:spcPct val="0"/>
                </a:spcBef>
              </a:pPr>
              <a:endParaRPr lang="en-US" sz="5499" dirty="0">
                <a:solidFill>
                  <a:srgbClr val="E5E5E5"/>
                </a:solidFill>
                <a:latin typeface="Montserrat Classic Bold"/>
              </a:endParaRP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FF21B909-3B83-B90C-170F-2FC51B88A401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483D02C-6461-617B-723C-CD2FED4F181A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8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BABE05E-BF02-9F69-2FCE-D3EED92357A7}"/>
              </a:ext>
            </a:extLst>
          </p:cNvPr>
          <p:cNvSpPr txBox="1"/>
          <p:nvPr/>
        </p:nvSpPr>
        <p:spPr>
          <a:xfrm>
            <a:off x="1042416" y="2874334"/>
            <a:ext cx="9396984" cy="7325082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Full-service police operations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Dedicated 911 communications center, marine patrol, traffic enforcement, a crisis management team, and a youth resource unit</a:t>
            </a:r>
          </a:p>
          <a:p>
            <a:pPr algn="l"/>
            <a:endParaRPr lang="en-US" sz="2800" b="1" dirty="0">
              <a:solidFill>
                <a:srgbClr val="58524B"/>
              </a:solidFill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CALEA (Commission on Accreditation for Law Enforcement Agencies) accreditation – Gold Standard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4.66 officers per one thousand residents, well above the national ratio of 2.33 officers</a:t>
            </a:r>
          </a:p>
          <a:p>
            <a:pPr algn="l"/>
            <a:endParaRPr lang="en-US" sz="2800" b="1" i="0" dirty="0">
              <a:solidFill>
                <a:srgbClr val="58524B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Average response time to emergency calls of less than 3 minutes from time 911 call received </a:t>
            </a:r>
          </a:p>
          <a:p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  <a:p>
            <a:r>
              <a:rPr lang="en-US" sz="2800" dirty="0">
                <a:solidFill>
                  <a:srgbClr val="1B4444"/>
                </a:solidFill>
                <a:latin typeface="Canva Sans" panose="020B060402020202020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AEBB43-AFC0-AF63-D1F3-3D7299403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5400" y="3271907"/>
            <a:ext cx="4533900" cy="3017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67759C-F85C-519E-9BA5-DEA18B7D3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1496" y="6286500"/>
            <a:ext cx="45339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6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C59DF402-3194-E103-A61C-1B575C245E8B}"/>
              </a:ext>
            </a:extLst>
          </p:cNvPr>
          <p:cNvSpPr txBox="1"/>
          <p:nvPr/>
        </p:nvSpPr>
        <p:spPr>
          <a:xfrm>
            <a:off x="1042416" y="1234440"/>
            <a:ext cx="1096593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5499" dirty="0">
                <a:solidFill>
                  <a:srgbClr val="E5E5E5"/>
                </a:solidFill>
                <a:latin typeface="Montserrat Classic Bold"/>
              </a:rPr>
              <a:t>Meet the JRD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3CF98-3BF8-9266-2A42-E9D1915F969B}"/>
              </a:ext>
            </a:extLst>
          </p:cNvPr>
          <p:cNvGrpSpPr/>
          <p:nvPr/>
        </p:nvGrpSpPr>
        <p:grpSpPr>
          <a:xfrm>
            <a:off x="0" y="-69670"/>
            <a:ext cx="18288000" cy="3612434"/>
            <a:chOff x="0" y="-69670"/>
            <a:chExt cx="18288000" cy="3612434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D2E74DC0-D2AD-73B9-E6E6-84281265A856}"/>
                </a:ext>
              </a:extLst>
            </p:cNvPr>
            <p:cNvGrpSpPr/>
            <p:nvPr/>
          </p:nvGrpSpPr>
          <p:grpSpPr>
            <a:xfrm>
              <a:off x="0" y="-69670"/>
              <a:ext cx="18288000" cy="2927169"/>
              <a:chOff x="0" y="0"/>
              <a:chExt cx="4816593" cy="725580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EB5EE4D2-6BCA-BA4E-7A09-6FACA5B2755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72558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72558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725580"/>
                    </a:lnTo>
                    <a:lnTo>
                      <a:pt x="0" y="725580"/>
                    </a:lnTo>
                    <a:close/>
                  </a:path>
                </a:pathLst>
              </a:custGeom>
              <a:solidFill>
                <a:srgbClr val="1B444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217EE61D-B19E-95BD-3FF8-59B33A1130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49F5489B-DEE5-64ED-7AFF-B783AE1ECB71}"/>
                </a:ext>
              </a:extLst>
            </p:cNvPr>
            <p:cNvSpPr txBox="1"/>
            <p:nvPr/>
          </p:nvSpPr>
          <p:spPr>
            <a:xfrm>
              <a:off x="1042416" y="1234440"/>
              <a:ext cx="16712184" cy="23083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  <a:spcBef>
                  <a:spcPct val="0"/>
                </a:spcBef>
              </a:pPr>
              <a:r>
                <a:rPr lang="en-US" sz="5499" dirty="0">
                  <a:solidFill>
                    <a:srgbClr val="E5E5E5"/>
                  </a:solidFill>
                  <a:latin typeface="Montserrat Classic Bold"/>
                </a:rPr>
                <a:t>Police Services</a:t>
              </a:r>
            </a:p>
            <a:p>
              <a:pPr>
                <a:lnSpc>
                  <a:spcPts val="6049"/>
                </a:lnSpc>
                <a:spcBef>
                  <a:spcPct val="0"/>
                </a:spcBef>
              </a:pPr>
              <a:endParaRPr lang="en-US" sz="5499" dirty="0">
                <a:solidFill>
                  <a:srgbClr val="E5E5E5"/>
                </a:solidFill>
                <a:latin typeface="Montserrat Classic Bold"/>
              </a:endParaRPr>
            </a:p>
            <a:p>
              <a:pPr>
                <a:lnSpc>
                  <a:spcPts val="6049"/>
                </a:lnSpc>
                <a:spcBef>
                  <a:spcPct val="0"/>
                </a:spcBef>
              </a:pPr>
              <a:endParaRPr lang="en-US" sz="5499" dirty="0">
                <a:solidFill>
                  <a:srgbClr val="E5E5E5"/>
                </a:solidFill>
                <a:latin typeface="Montserrat Classic Bold"/>
              </a:endParaRP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FF21B909-3B83-B90C-170F-2FC51B88A401}"/>
              </a:ext>
            </a:extLst>
          </p:cNvPr>
          <p:cNvSpPr/>
          <p:nvPr/>
        </p:nvSpPr>
        <p:spPr>
          <a:xfrm>
            <a:off x="15011400" y="9486900"/>
            <a:ext cx="3276602" cy="800102"/>
          </a:xfrm>
          <a:custGeom>
            <a:avLst/>
            <a:gdLst/>
            <a:ahLst/>
            <a:cxnLst/>
            <a:rect l="l" t="t" r="r" b="b"/>
            <a:pathLst>
              <a:path w="8757453" h="7571877">
                <a:moveTo>
                  <a:pt x="0" y="0"/>
                </a:moveTo>
                <a:lnTo>
                  <a:pt x="8757453" y="0"/>
                </a:lnTo>
                <a:lnTo>
                  <a:pt x="8757453" y="7571877"/>
                </a:lnTo>
                <a:lnTo>
                  <a:pt x="0" y="757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r="-76946" b="-6207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483D02C-6461-617B-723C-CD2FED4F181A}"/>
              </a:ext>
            </a:extLst>
          </p:cNvPr>
          <p:cNvSpPr txBox="1"/>
          <p:nvPr/>
        </p:nvSpPr>
        <p:spPr>
          <a:xfrm>
            <a:off x="16916400" y="9766384"/>
            <a:ext cx="548311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0"/>
              </a:lnSpc>
              <a:spcBef>
                <a:spcPct val="0"/>
              </a:spcBef>
            </a:pPr>
            <a:r>
              <a:rPr lang="en-US" sz="1700" dirty="0">
                <a:solidFill>
                  <a:srgbClr val="1B4444"/>
                </a:solidFill>
                <a:latin typeface="Montserrat Classic Bold"/>
              </a:rPr>
              <a:t>9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BABE05E-BF02-9F69-2FCE-D3EED92357A7}"/>
              </a:ext>
            </a:extLst>
          </p:cNvPr>
          <p:cNvSpPr txBox="1"/>
          <p:nvPr/>
        </p:nvSpPr>
        <p:spPr>
          <a:xfrm>
            <a:off x="999163" y="2853069"/>
            <a:ext cx="9396984" cy="5170646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endParaRPr lang="en-US" sz="2800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199 sworn police officers, 5 additional in FY24, another 5 additional in FY25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If annexed, Little Gables would have additional resources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3 police officers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1 Neighborhood safety aide (NSA)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Zone coverage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B4444"/>
              </a:solidFill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B4444"/>
                </a:solidFill>
                <a:latin typeface="Canva Sans" panose="020B0604020202020204" charset="0"/>
              </a:rPr>
              <a:t>Neighborhood Team Leader and Neighborhood Safety Aides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9158CC-5FEE-BAC6-37A6-7BAC710E8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5139" y="3261362"/>
            <a:ext cx="6263640" cy="41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01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14438</TotalTime>
  <Words>1226</Words>
  <Application>Microsoft Office PowerPoint</Application>
  <PresentationFormat>Custom</PresentationFormat>
  <Paragraphs>314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Montserrat Semi-Bold</vt:lpstr>
      <vt:lpstr>Courier New</vt:lpstr>
      <vt:lpstr>Arial</vt:lpstr>
      <vt:lpstr>Open Sans</vt:lpstr>
      <vt:lpstr>Calibri</vt:lpstr>
      <vt:lpstr>Montserrat Classic Bold</vt:lpstr>
      <vt:lpstr>Canva Sans</vt:lpstr>
      <vt:lpstr>Montserrat Classic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ProTech 2.0 JRD Oral Presentation</dc:title>
  <dc:creator>Victoria Rodriguez</dc:creator>
  <cp:lastModifiedBy>Saenz, Nicolas</cp:lastModifiedBy>
  <cp:revision>130</cp:revision>
  <cp:lastPrinted>2023-09-25T21:40:42Z</cp:lastPrinted>
  <dcterms:created xsi:type="dcterms:W3CDTF">2006-08-16T00:00:00Z</dcterms:created>
  <dcterms:modified xsi:type="dcterms:W3CDTF">2023-10-02T17:52:51Z</dcterms:modified>
  <dc:identifier>DAFnNUy9_Aw</dc:identifier>
</cp:coreProperties>
</file>